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86" r:id="rId11"/>
    <p:sldId id="266" r:id="rId12"/>
    <p:sldId id="268" r:id="rId13"/>
    <p:sldId id="269"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A3DE5-E3C5-4563-A209-641BD7597536}" type="datetimeFigureOut">
              <a:rPr lang="en-US" smtClean="0"/>
              <a:t>4/1/2020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510EE-F910-4D5A-80E9-AF60BB03BD34}" type="slidenum">
              <a:rPr lang="en-US" smtClean="0"/>
              <a:t>‹#›</a:t>
            </a:fld>
            <a:endParaRPr lang="en-US"/>
          </a:p>
        </p:txBody>
      </p:sp>
    </p:spTree>
    <p:extLst>
      <p:ext uri="{BB962C8B-B14F-4D97-AF65-F5344CB8AC3E}">
        <p14:creationId xmlns:p14="http://schemas.microsoft.com/office/powerpoint/2010/main" val="375827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32A9C2-3B7B-40E6-8B44-BCB4733D2ED5}"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6350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CCEA0-1114-40CB-9DFA-2865B91DD90B}"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52930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01335-4560-4303-8FA3-6A3A01BA90D8}"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5416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A6268-83E7-4607-AF4C-A4687B866344}"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375597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5525A-E11E-4CFA-BBF8-A323E6CC0048}"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87746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F0FBD-3052-44F8-8C1C-28C1F906E738}"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176390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D10E31-044D-4DCB-81DC-9E2A92BD3E39}" type="datetime8">
              <a:rPr lang="ar-EG" smtClean="0"/>
              <a:t>01 نيسان، 20</a:t>
            </a:fld>
            <a:endParaRPr lang="ar-EG"/>
          </a:p>
        </p:txBody>
      </p:sp>
      <p:sp>
        <p:nvSpPr>
          <p:cNvPr id="8" name="Footer Placeholder 7"/>
          <p:cNvSpPr>
            <a:spLocks noGrp="1"/>
          </p:cNvSpPr>
          <p:nvPr>
            <p:ph type="ftr" sz="quarter" idx="11"/>
          </p:nvPr>
        </p:nvSpPr>
        <p:spPr/>
        <p:txBody>
          <a:bodyPr/>
          <a:lstStyle/>
          <a:p>
            <a:r>
              <a:rPr lang="ar-EG" smtClean="0"/>
              <a:t>أ.د/عزه عبدالله</a:t>
            </a:r>
            <a:endParaRPr lang="ar-EG"/>
          </a:p>
        </p:txBody>
      </p:sp>
      <p:sp>
        <p:nvSpPr>
          <p:cNvPr id="9" name="Slide Number Placeholder 8"/>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15725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30BDC-1ADD-4EC4-B0FD-428F17806AF7}" type="datetime8">
              <a:rPr lang="ar-EG" smtClean="0"/>
              <a:t>01 نيسان، 20</a:t>
            </a:fld>
            <a:endParaRPr lang="ar-EG"/>
          </a:p>
        </p:txBody>
      </p:sp>
      <p:sp>
        <p:nvSpPr>
          <p:cNvPr id="4" name="Footer Placeholder 3"/>
          <p:cNvSpPr>
            <a:spLocks noGrp="1"/>
          </p:cNvSpPr>
          <p:nvPr>
            <p:ph type="ftr" sz="quarter" idx="11"/>
          </p:nvPr>
        </p:nvSpPr>
        <p:spPr/>
        <p:txBody>
          <a:bodyPr/>
          <a:lstStyle/>
          <a:p>
            <a:r>
              <a:rPr lang="ar-EG" smtClean="0"/>
              <a:t>أ.د/عزه عبدالله</a:t>
            </a:r>
            <a:endParaRPr lang="ar-EG"/>
          </a:p>
        </p:txBody>
      </p:sp>
      <p:sp>
        <p:nvSpPr>
          <p:cNvPr id="5" name="Slide Number Placeholder 4"/>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407203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D1FBE-4735-4A19-868D-FE94FCD0976A}" type="datetime8">
              <a:rPr lang="ar-EG" smtClean="0"/>
              <a:t>01 نيسان، 20</a:t>
            </a:fld>
            <a:endParaRPr lang="ar-EG"/>
          </a:p>
        </p:txBody>
      </p:sp>
      <p:sp>
        <p:nvSpPr>
          <p:cNvPr id="3" name="Footer Placeholder 2"/>
          <p:cNvSpPr>
            <a:spLocks noGrp="1"/>
          </p:cNvSpPr>
          <p:nvPr>
            <p:ph type="ftr" sz="quarter" idx="11"/>
          </p:nvPr>
        </p:nvSpPr>
        <p:spPr/>
        <p:txBody>
          <a:bodyPr/>
          <a:lstStyle/>
          <a:p>
            <a:r>
              <a:rPr lang="ar-EG" smtClean="0"/>
              <a:t>أ.د/عزه عبدالله</a:t>
            </a:r>
            <a:endParaRPr lang="ar-EG"/>
          </a:p>
        </p:txBody>
      </p:sp>
      <p:sp>
        <p:nvSpPr>
          <p:cNvPr id="4" name="Slide Number Placeholder 3"/>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330843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386F4-17EF-4A87-847B-2276BB02293C}"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97179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F5607-4FE8-4535-9725-010B6321D1B7}"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411189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24E21-E910-4B8E-873F-DAC3AD54E2FF}" type="datetime8">
              <a:rPr lang="ar-EG" smtClean="0"/>
              <a:t>01 نيسان، 20</a:t>
            </a:fld>
            <a:endParaRPr lang="ar-EG"/>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أ.د/عزه عبدالله</a:t>
            </a:r>
            <a:endParaRPr lang="ar-EG"/>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3B155-3F17-477D-A8D2-467C9B657E7F}" type="slidenum">
              <a:rPr lang="ar-EG" smtClean="0"/>
              <a:t>‹#›</a:t>
            </a:fld>
            <a:endParaRPr lang="ar-EG"/>
          </a:p>
        </p:txBody>
      </p:sp>
    </p:spTree>
    <p:extLst>
      <p:ext uri="{BB962C8B-B14F-4D97-AF65-F5344CB8AC3E}">
        <p14:creationId xmlns:p14="http://schemas.microsoft.com/office/powerpoint/2010/main" val="382151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marefa.org/index.php/%D8%A7%D9%84%D9%88%D8%B7%D9%86_%D8%A7%D9%84%D8%B9%D8%B1%D8%A8%D9%8A"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1C4A84C-AC3E-4698-B58A-E486DB8DCF9B}"/>
              </a:ext>
            </a:extLst>
          </p:cNvPr>
          <p:cNvSpPr/>
          <p:nvPr/>
        </p:nvSpPr>
        <p:spPr>
          <a:xfrm>
            <a:off x="2338493" y="3218379"/>
            <a:ext cx="7180171" cy="1754326"/>
          </a:xfrm>
          <a:prstGeom prst="rect">
            <a:avLst/>
          </a:prstGeom>
          <a:noFill/>
        </p:spPr>
        <p:txBody>
          <a:bodyPr wrap="none" lIns="91440" tIns="45720" rIns="91440" bIns="45720">
            <a:spAutoFit/>
          </a:bodyPr>
          <a:lstStyle/>
          <a:p>
            <a:pPr algn="ctr" rtl="1"/>
            <a:r>
              <a:rPr lang="ar-EG" sz="36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a:t>
            </a:r>
            <a:r>
              <a:rPr lang="ar-EG" sz="36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5)السفانا</a:t>
            </a:r>
            <a:endParaRPr lang="ar-EG" sz="36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endParaRPr>
          </a:p>
          <a:p>
            <a:pPr algn="ctr" rtl="1"/>
            <a:r>
              <a:rPr lang="ar-EG" sz="36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أ.د/عزه </a:t>
            </a:r>
            <a:r>
              <a:rPr lang="ar-EG"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عبدالله</a:t>
            </a:r>
          </a:p>
          <a:p>
            <a:pPr algn="ctr"/>
            <a:r>
              <a:rPr lang="ar-EG" sz="36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أستاذ الجغرافيه </a:t>
            </a:r>
            <a:r>
              <a:rPr lang="ar-EG" sz="36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الطبيعيه كلية الآداب جامعة بنها</a:t>
            </a:r>
            <a:endParaRPr lang="en-US"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endParaRPr>
          </a:p>
        </p:txBody>
      </p:sp>
      <p:sp>
        <p:nvSpPr>
          <p:cNvPr id="2" name="Rectangle 1"/>
          <p:cNvSpPr/>
          <p:nvPr/>
        </p:nvSpPr>
        <p:spPr>
          <a:xfrm>
            <a:off x="2236843" y="1329135"/>
            <a:ext cx="7074373" cy="1323439"/>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الجغرافيه الحيويه (ب) الفرقه الثانيه </a:t>
            </a:r>
          </a:p>
          <a:p>
            <a:pPr algn="ctr" rtl="1"/>
            <a:r>
              <a:rPr lang="ar-EG"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قسم ال</a:t>
            </a:r>
            <a:r>
              <a:rPr lang="ar-EG"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جغرافيه ونظم المعلومات الجغرافيه</a:t>
            </a:r>
            <a:endParaRPr lang="en-US" sz="40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1</a:t>
            </a:fld>
            <a:endParaRPr lang="ar-EG"/>
          </a:p>
        </p:txBody>
      </p:sp>
      <p:pic>
        <p:nvPicPr>
          <p:cNvPr id="7" name="Picture 6"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3797" y="224644"/>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97" y="520415"/>
            <a:ext cx="1019175" cy="667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7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5B74C6F-8A62-4A8A-BF4F-A3FCC4762989}"/>
              </a:ext>
            </a:extLst>
          </p:cNvPr>
          <p:cNvSpPr/>
          <p:nvPr/>
        </p:nvSpPr>
        <p:spPr>
          <a:xfrm>
            <a:off x="463826" y="1084115"/>
            <a:ext cx="10727915" cy="5032147"/>
          </a:xfrm>
          <a:prstGeom prst="rect">
            <a:avLst/>
          </a:prstGeom>
        </p:spPr>
        <p:txBody>
          <a:bodyPr wrap="square">
            <a:spAutoFit/>
          </a:bodyPr>
          <a:lstStyle/>
          <a:p>
            <a:pPr algn="just" rtl="1" fontAlgn="base" hangingPunct="0">
              <a:lnSpc>
                <a:spcPct val="150000"/>
              </a:lnSpc>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السافانا الجافة، تكثر حشائش الأريستيدا، الأكثر خشونة، والأقل طولاً، من حشائش السافانا الرطبة. </a:t>
            </a:r>
          </a:p>
          <a:p>
            <a:pPr algn="just" rtl="1" fontAlgn="base" hangingPunct="0">
              <a:lnSpc>
                <a:spcPct val="150000"/>
              </a:lnSpc>
            </a:pP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تتعرض هذه النباتات للذبول، في فصل الجفاف، في </a:t>
            </a:r>
            <a:r>
              <a:rPr lang="ar-SA" sz="2400" b="1" dirty="0" smtClean="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النطاقين </a:t>
            </a: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كليهما: الرطب والجاف.</a:t>
            </a:r>
          </a:p>
          <a:p>
            <a:pPr algn="just" rtl="1" fontAlgn="base" hangingPunct="0">
              <a:lnSpc>
                <a:spcPct val="150000"/>
              </a:lnSpc>
            </a:pP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تتلاشى السافانا الشجيرية، في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النطاق</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الصحراوي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كلما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دنت من خط الاستواء. وتتكاثر الأشجار وتتكاثف، ويزداد ارتفاعها، بالاقتراب من نطاق الغابات المدارية.</a:t>
            </a:r>
          </a:p>
          <a:p>
            <a:pPr algn="just" rtl="1" fontAlgn="base" hangingPunct="0">
              <a:lnSpc>
                <a:spcPct val="150000"/>
              </a:lnSpc>
            </a:pPr>
            <a:r>
              <a:rPr lang="ar-SA" sz="2400" b="1" u="sng"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تصنيف السافانا، في هذا القطاع (الشجري)، حسب كثافة طبقة الأشجار: </a:t>
            </a:r>
            <a:endParaRPr lang="en-US" sz="2400" b="1" u="sng"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lvl="0" indent="-342900" algn="just" rtl="1" fontAlgn="base" hangingPunct="0">
              <a:lnSpc>
                <a:spcPct val="150000"/>
              </a:lnSpc>
              <a:buFont typeface="Symbol" panose="05050102010706020507" pitchFamily="18" charset="2"/>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سافانا نجيلية، تسودها الحشائش فقط.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lvl="0" indent="-342900" algn="just" rtl="1" fontAlgn="base" hangingPunct="0">
              <a:lnSpc>
                <a:spcPct val="150000"/>
              </a:lnSpc>
              <a:buFont typeface="Symbol" panose="05050102010706020507" pitchFamily="18" charset="2"/>
              <a:buChar char=""/>
            </a:pP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سافانا شجرية، أو خصائر سافانا، ذات شجيرات متناثرة. </a:t>
            </a:r>
            <a:endParaRPr lang="en-US"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endParaRPr>
          </a:p>
          <a:p>
            <a:pPr lvl="0" indent="-342900" algn="just" rtl="1" fontAlgn="base" hangingPunct="0">
              <a:lnSpc>
                <a:spcPct val="150000"/>
              </a:lnSpc>
              <a:buFont typeface="Symbol" panose="05050102010706020507" pitchFamily="18" charset="2"/>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سافانا دغلية، تعمرها شجيرات كثيفة.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lvl="0" indent="-342900" algn="just" rtl="1" fontAlgn="base" hangingPunct="0">
              <a:lnSpc>
                <a:spcPct val="150000"/>
              </a:lnSpc>
              <a:buFont typeface="Symbol" panose="05050102010706020507" pitchFamily="18" charset="2"/>
              <a:buChar char=""/>
            </a:pP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غابات السافانا، إذا كانت تيجان أشجارها متقاربة. </a:t>
            </a:r>
            <a:endParaRPr lang="en-US"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endParaRPr>
          </a:p>
        </p:txBody>
      </p:sp>
      <p:sp>
        <p:nvSpPr>
          <p:cNvPr id="3" name="Rectangle 2">
            <a:extLst>
              <a:ext uri="{FF2B5EF4-FFF2-40B4-BE49-F238E27FC236}">
                <a16:creationId xmlns="" xmlns:a16="http://schemas.microsoft.com/office/drawing/2014/main" id="{F7ECEC14-72CF-4E82-9490-C7D99AD991E2}"/>
              </a:ext>
            </a:extLst>
          </p:cNvPr>
          <p:cNvSpPr/>
          <p:nvPr/>
        </p:nvSpPr>
        <p:spPr>
          <a:xfrm>
            <a:off x="3317980" y="255504"/>
            <a:ext cx="4919937" cy="827599"/>
          </a:xfrm>
          <a:prstGeom prst="rect">
            <a:avLst/>
          </a:prstGeom>
        </p:spPr>
        <p:txBody>
          <a:bodyPr wrap="none">
            <a:spAutoFit/>
          </a:bodyPr>
          <a:lstStyle/>
          <a:p>
            <a:pPr algn="just" rtl="1" fontAlgn="base" hangingPunct="0">
              <a:lnSpc>
                <a:spcPct val="150000"/>
              </a:lnSpc>
              <a:spcAft>
                <a:spcPts val="0"/>
              </a:spcAft>
            </a:pPr>
            <a:r>
              <a:rPr lang="ar-SA" sz="3600" b="1" dirty="0">
                <a:solidFill>
                  <a:srgbClr val="33CC33"/>
                </a:solidFill>
                <a:latin typeface="Aldhabi" panose="01000000000000000000" pitchFamily="2" charset="-78"/>
                <a:ea typeface="Times New Roman" panose="02020603050405020304" pitchFamily="18" charset="0"/>
                <a:cs typeface="+mj-cs"/>
              </a:rPr>
              <a:t>الخصائص </a:t>
            </a:r>
            <a:r>
              <a:rPr lang="ar-SA" sz="3600" b="1" dirty="0" smtClean="0">
                <a:solidFill>
                  <a:srgbClr val="33CC33"/>
                </a:solidFill>
                <a:latin typeface="Aldhabi" panose="01000000000000000000" pitchFamily="2" charset="-78"/>
                <a:ea typeface="Times New Roman" panose="02020603050405020304" pitchFamily="18" charset="0"/>
                <a:cs typeface="+mj-cs"/>
              </a:rPr>
              <a:t>النباتية</a:t>
            </a:r>
            <a:r>
              <a:rPr lang="ar-EG" sz="3600" b="1" dirty="0" smtClean="0">
                <a:solidFill>
                  <a:srgbClr val="33CC33"/>
                </a:solidFill>
                <a:latin typeface="Aldhabi" panose="01000000000000000000" pitchFamily="2" charset="-78"/>
                <a:ea typeface="Times New Roman" panose="02020603050405020304" pitchFamily="18" charset="0"/>
                <a:cs typeface="+mj-cs"/>
              </a:rPr>
              <a:t> لإقليم السافانا</a:t>
            </a:r>
            <a:endParaRPr lang="en-US" sz="3600" dirty="0">
              <a:solidFill>
                <a:srgbClr val="33CC33"/>
              </a:solidFill>
              <a:latin typeface="Aldhabi" panose="01000000000000000000" pitchFamily="2" charset="-78"/>
              <a:ea typeface="Calibri" panose="020F0502020204030204" pitchFamily="34" charset="0"/>
              <a:cs typeface="+mj-cs"/>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10</a:t>
            </a:fld>
            <a:endParaRPr lang="ar-EG"/>
          </a:p>
        </p:txBody>
      </p:sp>
    </p:spTree>
    <p:extLst>
      <p:ext uri="{BB962C8B-B14F-4D97-AF65-F5344CB8AC3E}">
        <p14:creationId xmlns:p14="http://schemas.microsoft.com/office/powerpoint/2010/main" val="326305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42A8337-30D7-4712-975A-486872E903FC}"/>
              </a:ext>
            </a:extLst>
          </p:cNvPr>
          <p:cNvSpPr/>
          <p:nvPr/>
        </p:nvSpPr>
        <p:spPr>
          <a:xfrm>
            <a:off x="489397" y="991143"/>
            <a:ext cx="11358499"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أشجار السافانا نفضية، شوكية الأوراق؛ لتتحمل الجفاف. </a:t>
            </a: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effectLst>
                  <a:outerShdw dist="38100" dir="2640000" algn="bl" rotWithShape="0">
                    <a:schemeClr val="tx2">
                      <a:lumMod val="75000"/>
                    </a:schemeClr>
                  </a:outerShdw>
                </a:effectLst>
                <a:cs typeface="Simplified Arabic" panose="02020603050405020304" pitchFamily="18" charset="-78"/>
              </a:rPr>
              <a:t>قد يوجد قليل من الأشجار دائمة الخضرة، التي تغطي أوراقها بطبقة شمعية؛ لتقليص كمية النتح؛ وتغلف جذوعها قشور سميكة. </a:t>
            </a: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تتسم الأشجار بشكل مظلي مميز، إذ تنبسط تيجانها، أفقياً، ولا ترتفع إلى الأعلى؛ وقد يُعْزَى ذلك إلى تباينها، وهبوب الرياح القوية.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effectLst>
                  <a:outerShdw dist="38100" dir="2640000" algn="bl" rotWithShape="0">
                    <a:schemeClr val="tx2">
                      <a:lumMod val="75000"/>
                    </a:schemeClr>
                  </a:outerShdw>
                </a:effectLst>
                <a:cs typeface="Simplified Arabic" panose="02020603050405020304" pitchFamily="18" charset="-78"/>
              </a:rPr>
              <a:t>تشتهر سافانا أمريكا الجنوبية بالنخيل.</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أستراليا، تكثر، في نطاق السافانا، أشجار الكينا، أو الكافور. وتكثر في السافانا الإفريقية، أنواع من الأشجار، أهمها: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السنط</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توجد في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hlinkClick r:id="rId2" tooltip="الوطن العربي">
                  <a:extLst>
                    <a:ext uri="{A12FA001-AC4F-418D-AE19-62706E023703}">
                      <ahyp:hlinkClr xmlns:lc="http://schemas.openxmlformats.org/drawingml/2006/lockedCanvas" xmlns:ahyp="http://schemas.microsoft.com/office/drawing/2018/hyperlinkcolor" xmlns="" val="tx"/>
                    </a:ext>
                  </a:extLst>
                </a:hlinkClick>
              </a:rPr>
              <a:t>الوطن العربي،</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بعض مظاهر غطاءات السافانا: الشوكية والجافة، في جنوبي السودان ووسطه، والجنوب الغربي من شبه الجزيرة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العربية. </a:t>
            </a:r>
            <a:endPar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effectLst>
                  <a:outerShdw dist="38100" dir="2640000" algn="bl" rotWithShape="0">
                    <a:schemeClr val="tx2">
                      <a:lumMod val="75000"/>
                    </a:schemeClr>
                  </a:outerShdw>
                </a:effectLst>
                <a:cs typeface="Simplified Arabic" panose="02020603050405020304" pitchFamily="18" charset="-78"/>
              </a:rPr>
              <a:t>في أقصى الجنوب السوداني، تسود حشائشها الطويلة، المختلطة بالأشجار، والتي يفوق ارتفاعها 3 أمتار، في فصل المطر. </a:t>
            </a:r>
            <a:endParaRPr lang="en-US" sz="2400" b="1" dirty="0">
              <a:ln w="12700">
                <a:solidFill>
                  <a:schemeClr val="tx2">
                    <a:lumMod val="75000"/>
                  </a:schemeClr>
                </a:solidFill>
                <a:prstDash val="solid"/>
              </a:ln>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يمتد، إلى الشمال من هذا النطاق، نطاق سافانا الحشائش الطويلة، وأشجار السنط. وت</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راوح كميات المطر السنوي فيه بين 750 و1000مل؛ ويزداد طول فصل الجفاف، فيبلغ 5 أشهر. </a:t>
            </a:r>
            <a:endPar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11</a:t>
            </a:fld>
            <a:endParaRPr lang="ar-EG"/>
          </a:p>
        </p:txBody>
      </p:sp>
      <p:sp>
        <p:nvSpPr>
          <p:cNvPr id="10" name="Rectangle 9"/>
          <p:cNvSpPr/>
          <p:nvPr/>
        </p:nvSpPr>
        <p:spPr>
          <a:xfrm>
            <a:off x="3449370" y="161428"/>
            <a:ext cx="4958409" cy="826958"/>
          </a:xfrm>
          <a:prstGeom prst="rect">
            <a:avLst/>
          </a:prstGeom>
        </p:spPr>
        <p:txBody>
          <a:bodyPr wrap="none">
            <a:spAutoFit/>
          </a:bodyPr>
          <a:lstStyle/>
          <a:p>
            <a:pPr algn="just" rtl="1" fontAlgn="base" hangingPunct="0">
              <a:lnSpc>
                <a:spcPct val="150000"/>
              </a:lnSpc>
              <a:spcAft>
                <a:spcPts val="0"/>
              </a:spcAft>
            </a:pPr>
            <a:r>
              <a:rPr lang="ar-SA" sz="3600" b="1" dirty="0">
                <a:solidFill>
                  <a:srgbClr val="002060"/>
                </a:solidFill>
                <a:latin typeface="Aldhabi" panose="01000000000000000000" pitchFamily="2" charset="-78"/>
                <a:ea typeface="Times New Roman" panose="02020603050405020304" pitchFamily="18" charset="0"/>
              </a:rPr>
              <a:t>الخصائص النباتية</a:t>
            </a:r>
            <a:r>
              <a:rPr lang="ar-EG" sz="3600" b="1" dirty="0">
                <a:solidFill>
                  <a:srgbClr val="002060"/>
                </a:solidFill>
                <a:latin typeface="Aldhabi" panose="01000000000000000000" pitchFamily="2" charset="-78"/>
                <a:ea typeface="Times New Roman" panose="02020603050405020304" pitchFamily="18" charset="0"/>
              </a:rPr>
              <a:t> لإقليم السافانا</a:t>
            </a:r>
            <a:endParaRPr lang="en-US" sz="3600" dirty="0">
              <a:solidFill>
                <a:srgbClr val="002060"/>
              </a:solidFill>
              <a:latin typeface="Aldhabi" panose="01000000000000000000" pitchFamily="2" charset="-78"/>
              <a:ea typeface="Calibri" panose="020F0502020204030204" pitchFamily="34" charset="0"/>
            </a:endParaRPr>
          </a:p>
        </p:txBody>
      </p:sp>
    </p:spTree>
    <p:extLst>
      <p:ext uri="{BB962C8B-B14F-4D97-AF65-F5344CB8AC3E}">
        <p14:creationId xmlns:p14="http://schemas.microsoft.com/office/powerpoint/2010/main" val="314994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4F5F39E-B609-478E-B408-CF23108F0293}"/>
              </a:ext>
            </a:extLst>
          </p:cNvPr>
          <p:cNvSpPr/>
          <p:nvPr/>
        </p:nvSpPr>
        <p:spPr>
          <a:xfrm>
            <a:off x="450762" y="4408631"/>
            <a:ext cx="11178540" cy="2031325"/>
          </a:xfrm>
          <a:prstGeom prst="rect">
            <a:avLst/>
          </a:prstGeom>
        </p:spPr>
        <p:txBody>
          <a:bodyPr wrap="square">
            <a:spAutoFit/>
          </a:bodyPr>
          <a:lstStyle/>
          <a:p>
            <a:pPr marL="457200" indent="-457200" algn="just" rtl="1" fontAlgn="base" hangingPunct="0">
              <a:lnSpc>
                <a:spcPct val="150000"/>
              </a:lnSpc>
              <a:buFont typeface="Courier New" panose="02070309020205020404" pitchFamily="49" charset="0"/>
              <a:buChar char="o"/>
            </a:pPr>
            <a:r>
              <a:rPr lang="ar-SA"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يعتبر هذا الاقليم من </a:t>
            </a:r>
            <a:r>
              <a:rPr lang="ar-SA" sz="2800" b="1" u="sng"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أغنى أقاليم العالم فى الحياة الحيوانية البرية </a:t>
            </a:r>
            <a:r>
              <a:rPr lang="ar-SA"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حيث تكثر به الحيوانات الآكلة العشب مثل </a:t>
            </a:r>
            <a:r>
              <a:rPr lang="ar-SA" sz="2800" b="1" u="sng"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الحمار الوحشى والزراف والغزال والبقر البرى</a:t>
            </a:r>
            <a:r>
              <a:rPr lang="ar-SA"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 كما </a:t>
            </a:r>
            <a:r>
              <a:rPr lang="ar-SA" sz="2800" b="1" u="sng"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cs typeface="Simplified Arabic" panose="02020603050405020304" pitchFamily="18" charset="-78"/>
              </a:rPr>
              <a:t>توجد الفيلة قرب الغابات </a:t>
            </a:r>
            <a:r>
              <a:rPr lang="ar-SA"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وتوجد حيوانات آكلة اللحوم مثل </a:t>
            </a:r>
            <a:r>
              <a:rPr lang="ar-SA" sz="2800" b="1" u="sng"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النمر والفهد والأسد</a:t>
            </a:r>
            <a:endParaRPr lang="ar-EG" sz="2800" b="1" u="sng"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4" name="Rectangle 3">
            <a:extLst>
              <a:ext uri="{FF2B5EF4-FFF2-40B4-BE49-F238E27FC236}">
                <a16:creationId xmlns="" xmlns:a16="http://schemas.microsoft.com/office/drawing/2014/main" id="{AAFA1270-8222-483D-BEB5-A38B5C5B133F}"/>
              </a:ext>
            </a:extLst>
          </p:cNvPr>
          <p:cNvSpPr/>
          <p:nvPr/>
        </p:nvSpPr>
        <p:spPr>
          <a:xfrm>
            <a:off x="169319" y="1059183"/>
            <a:ext cx="11741426" cy="332398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457200" indent="-457200" algn="just" rtl="1" fontAlgn="base" hangingPunct="0">
              <a:lnSpc>
                <a:spcPct val="150000"/>
              </a:lnSpc>
              <a:buFont typeface="Courier New" panose="02070309020205020404" pitchFamily="49" charset="0"/>
              <a:buChar char="o"/>
            </a:pP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يكثر هذا النوع من السافانا </a:t>
            </a:r>
            <a:r>
              <a:rPr lang="ar-SA" sz="2800" b="1" u="sng" dirty="0">
                <a:ln w="12700">
                  <a:solidFill>
                    <a:schemeClr val="tx2">
                      <a:lumMod val="75000"/>
                    </a:schemeClr>
                  </a:solidFill>
                  <a:prstDash val="solid"/>
                </a:ln>
                <a:effectLst>
                  <a:outerShdw dist="38100" dir="2640000" algn="bl" rotWithShape="0">
                    <a:schemeClr val="tx2">
                      <a:lumMod val="75000"/>
                    </a:schemeClr>
                  </a:outerShdw>
                </a:effectLst>
                <a:cs typeface="Simplified Arabic" panose="02020603050405020304" pitchFamily="18" charset="-78"/>
              </a:rPr>
              <a:t>حول بحر الجبل</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وبينه وبين السوباط، وفي ما بين النيل الأبيض وشرقي السودان.</a:t>
            </a:r>
          </a:p>
          <a:p>
            <a:pPr marL="457200" indent="-457200" algn="just" rtl="1" fontAlgn="base" hangingPunct="0">
              <a:lnSpc>
                <a:spcPct val="150000"/>
              </a:lnSpc>
              <a:buFont typeface="Courier New" panose="02070309020205020404" pitchFamily="49" charset="0"/>
              <a:buChar char="o"/>
            </a:pPr>
            <a:r>
              <a:rPr lang="ar-SA"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يمتد، إلى الشمال من هذا القطاع، نطاق عريض، تنتشر فيه حشائش السافانا المطيرة، مع أشجار السنط. ومعدل </a:t>
            </a:r>
            <a:r>
              <a:rPr lang="ar-SA" sz="2800" b="1"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المطر</a:t>
            </a:r>
            <a:r>
              <a:rPr lang="ar-EG" sz="2800" b="1"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 </a:t>
            </a:r>
            <a:r>
              <a:rPr lang="ar-SA" sz="2800" b="1"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لا </a:t>
            </a:r>
            <a:r>
              <a:rPr lang="ar-SA"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يتجاوز 500ملم. وقد يصل فصل الجفاف إلى ثمانية أشهر. وأشهر أشجار السافانا السودانية، هو </a:t>
            </a:r>
            <a:r>
              <a:rPr lang="ar-SA" sz="2800" b="1" u="sng"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الصمغ العربي</a:t>
            </a:r>
            <a:r>
              <a:rPr lang="ar-SA"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 </a:t>
            </a:r>
            <a:endParaRPr lang="ar-EG"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12</a:t>
            </a:fld>
            <a:endParaRPr lang="ar-EG"/>
          </a:p>
        </p:txBody>
      </p:sp>
      <p:sp>
        <p:nvSpPr>
          <p:cNvPr id="10" name="Rectangle 9"/>
          <p:cNvSpPr/>
          <p:nvPr/>
        </p:nvSpPr>
        <p:spPr>
          <a:xfrm>
            <a:off x="3449370" y="161428"/>
            <a:ext cx="4958409" cy="826958"/>
          </a:xfrm>
          <a:prstGeom prst="rect">
            <a:avLst/>
          </a:prstGeom>
        </p:spPr>
        <p:txBody>
          <a:bodyPr wrap="none">
            <a:spAutoFit/>
          </a:bodyPr>
          <a:lstStyle/>
          <a:p>
            <a:pPr algn="just" rtl="1" fontAlgn="base" hangingPunct="0">
              <a:lnSpc>
                <a:spcPct val="150000"/>
              </a:lnSpc>
              <a:spcAft>
                <a:spcPts val="0"/>
              </a:spcAft>
            </a:pPr>
            <a:r>
              <a:rPr lang="ar-SA" sz="3600" b="1" dirty="0">
                <a:solidFill>
                  <a:srgbClr val="002060"/>
                </a:solidFill>
                <a:latin typeface="Aldhabi" panose="01000000000000000000" pitchFamily="2" charset="-78"/>
                <a:ea typeface="Times New Roman" panose="02020603050405020304" pitchFamily="18" charset="0"/>
              </a:rPr>
              <a:t>الخصائص النباتية</a:t>
            </a:r>
            <a:r>
              <a:rPr lang="ar-EG" sz="3600" b="1" dirty="0">
                <a:solidFill>
                  <a:srgbClr val="002060"/>
                </a:solidFill>
                <a:latin typeface="Aldhabi" panose="01000000000000000000" pitchFamily="2" charset="-78"/>
                <a:ea typeface="Times New Roman" panose="02020603050405020304" pitchFamily="18" charset="0"/>
              </a:rPr>
              <a:t> لإقليم السافانا</a:t>
            </a:r>
            <a:endParaRPr lang="en-US" sz="3600" dirty="0">
              <a:solidFill>
                <a:srgbClr val="002060"/>
              </a:solidFill>
              <a:latin typeface="Aldhabi" panose="01000000000000000000" pitchFamily="2" charset="-78"/>
              <a:ea typeface="Calibri" panose="020F0502020204030204" pitchFamily="34" charset="0"/>
            </a:endParaRPr>
          </a:p>
        </p:txBody>
      </p:sp>
    </p:spTree>
    <p:extLst>
      <p:ext uri="{BB962C8B-B14F-4D97-AF65-F5344CB8AC3E}">
        <p14:creationId xmlns:p14="http://schemas.microsoft.com/office/powerpoint/2010/main" val="806261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86B87DB-65D7-40F2-9D8F-3C48B7A4C48B}"/>
              </a:ext>
            </a:extLst>
          </p:cNvPr>
          <p:cNvSpPr/>
          <p:nvPr/>
        </p:nvSpPr>
        <p:spPr>
          <a:xfrm>
            <a:off x="198782" y="1300436"/>
            <a:ext cx="11794434" cy="52091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457200" indent="-457200" algn="just" rtl="1" fontAlgn="base" hangingPunct="0">
              <a:lnSpc>
                <a:spcPct val="150000"/>
              </a:lnSpc>
              <a:spcAft>
                <a:spcPts val="0"/>
              </a:spcAft>
              <a:buFont typeface="Courier New" panose="02070309020205020404" pitchFamily="49" charset="0"/>
              <a:buChar char="o"/>
            </a:pP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افريقيا لم يستخدم بعد الأستخدام الأمثل ويرجع ذلك الى أنه قليل القيمة الاقتصادية من حيث المرعى نظرا للتأخر الحضارى ولكثرة الأمراض التى تصيب الحيوانات فى هذه القارة.</a:t>
            </a:r>
            <a:endParaRPr lang="en-US"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lnSpc>
                <a:spcPct val="150000"/>
              </a:lnSpc>
              <a:spcAft>
                <a:spcPts val="0"/>
              </a:spcAft>
              <a:buFont typeface="Courier New" panose="02070309020205020404" pitchFamily="49" charset="0"/>
              <a:buChar char="o"/>
            </a:pPr>
            <a:r>
              <a:rPr lang="ar-SA"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 فى قارة أمريكا الجنوبية فهى أكثر تقدما فى مجال الرعى فى مناطق السفانا.</a:t>
            </a:r>
          </a:p>
          <a:p>
            <a:pPr marL="457200" indent="-457200" algn="just" rtl="1" fontAlgn="base" hangingPunct="0">
              <a:lnSpc>
                <a:spcPct val="150000"/>
              </a:lnSpc>
              <a:spcAft>
                <a:spcPts val="0"/>
              </a:spcAft>
              <a:buFont typeface="Courier New" panose="02070309020205020404" pitchFamily="49" charset="0"/>
              <a:buChar char="o"/>
            </a:pP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استراليا يتمثل الرعى الاقتصادى المتقدم فى مناطق هذه الحشائش حيث تربى الماشية والأغنام والماعز والتى تستخدم فى أنتاج اللحوم والالبان والتى تستخدم فى صناعة العديد من منتجات الالبان والرعى فى هذه المناطق يتم بهدف أنتاج اللحوم للتصدير.</a:t>
            </a:r>
            <a:endParaRPr lang="en-US"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lnSpc>
                <a:spcPct val="150000"/>
              </a:lnSpc>
              <a:spcAft>
                <a:spcPts val="0"/>
              </a:spcAft>
              <a:buFont typeface="Courier New" panose="02070309020205020404" pitchFamily="49" charset="0"/>
              <a:buChar char="o"/>
            </a:pPr>
            <a:r>
              <a:rPr lang="ar-SA"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أزيلت مساحات واسعة من حشائش السفانا وحل محلها الزراعة وخاصة زراعة المحاصيل المدارية مثل الذرة والموز وقصب السكر والقطن.</a:t>
            </a:r>
            <a:endParaRPr lang="en-US" sz="28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endParaRPr>
          </a:p>
        </p:txBody>
      </p:sp>
      <p:sp>
        <p:nvSpPr>
          <p:cNvPr id="3" name="Rectangle 2">
            <a:extLst>
              <a:ext uri="{FF2B5EF4-FFF2-40B4-BE49-F238E27FC236}">
                <a16:creationId xmlns="" xmlns:a16="http://schemas.microsoft.com/office/drawing/2014/main" id="{37CE50CC-C62C-4241-82FE-BA0A28FBADB6}"/>
              </a:ext>
            </a:extLst>
          </p:cNvPr>
          <p:cNvSpPr/>
          <p:nvPr/>
        </p:nvSpPr>
        <p:spPr>
          <a:xfrm>
            <a:off x="3571112" y="99680"/>
            <a:ext cx="5049780" cy="745910"/>
          </a:xfrm>
          <a:prstGeom prst="rect">
            <a:avLst/>
          </a:prstGeom>
        </p:spPr>
        <p:txBody>
          <a:bodyPr wrap="none">
            <a:spAutoFit/>
          </a:bodyPr>
          <a:lstStyle/>
          <a:p>
            <a:pPr algn="just" rtl="1" fontAlgn="base" hangingPunct="0">
              <a:lnSpc>
                <a:spcPct val="150000"/>
              </a:lnSpc>
              <a:spcAft>
                <a:spcPts val="0"/>
              </a:spcAft>
            </a:pPr>
            <a:r>
              <a:rPr lang="ar-SA" sz="3200" b="1" dirty="0">
                <a:solidFill>
                  <a:schemeClr val="tx1">
                    <a:lumMod val="95000"/>
                    <a:lumOff val="5000"/>
                  </a:schemeClr>
                </a:solidFill>
                <a:latin typeface="Aldhabi" panose="01000000000000000000" pitchFamily="2" charset="-78"/>
                <a:ea typeface="Times New Roman" panose="02020603050405020304" pitchFamily="18" charset="0"/>
                <a:cs typeface="+mj-cs"/>
              </a:rPr>
              <a:t>الأستغلال </a:t>
            </a:r>
            <a:r>
              <a:rPr lang="ar-SA" sz="3200" b="1" dirty="0" smtClean="0">
                <a:solidFill>
                  <a:schemeClr val="tx1">
                    <a:lumMod val="95000"/>
                    <a:lumOff val="5000"/>
                  </a:schemeClr>
                </a:solidFill>
                <a:latin typeface="Aldhabi" panose="01000000000000000000" pitchFamily="2" charset="-78"/>
                <a:ea typeface="Times New Roman" panose="02020603050405020304" pitchFamily="18" charset="0"/>
                <a:cs typeface="+mj-cs"/>
              </a:rPr>
              <a:t>الاقتصادى</a:t>
            </a:r>
            <a:r>
              <a:rPr lang="ar-EG" sz="3200" b="1" dirty="0" smtClean="0">
                <a:solidFill>
                  <a:schemeClr val="tx1">
                    <a:lumMod val="95000"/>
                    <a:lumOff val="5000"/>
                  </a:schemeClr>
                </a:solidFill>
                <a:latin typeface="Aldhabi" panose="01000000000000000000" pitchFamily="2" charset="-78"/>
                <a:ea typeface="Times New Roman" panose="02020603050405020304" pitchFamily="18" charset="0"/>
                <a:cs typeface="+mj-cs"/>
              </a:rPr>
              <a:t> فى إقليم السافانا</a:t>
            </a:r>
            <a:endParaRPr lang="en-US" sz="3200" dirty="0">
              <a:solidFill>
                <a:schemeClr val="tx1">
                  <a:lumMod val="95000"/>
                  <a:lumOff val="5000"/>
                </a:schemeClr>
              </a:solidFill>
              <a:latin typeface="Aldhabi" panose="01000000000000000000" pitchFamily="2" charset="-78"/>
              <a:ea typeface="Calibri" panose="020F0502020204030204" pitchFamily="34" charset="0"/>
              <a:cs typeface="+mj-cs"/>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13</a:t>
            </a:fld>
            <a:endParaRPr lang="ar-EG"/>
          </a:p>
        </p:txBody>
      </p:sp>
    </p:spTree>
    <p:extLst>
      <p:ext uri="{BB962C8B-B14F-4D97-AF65-F5344CB8AC3E}">
        <p14:creationId xmlns:p14="http://schemas.microsoft.com/office/powerpoint/2010/main" val="205456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0808" y="2967335"/>
            <a:ext cx="729039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rgbClr val="FF0000"/>
                </a:solidFill>
                <a:effectLst>
                  <a:reflection blurRad="12700" stA="50000" endPos="50000" dist="5000" dir="5400000" sy="-100000" rotWithShape="0"/>
                </a:effectLst>
              </a:rPr>
              <a:t>Thank you very much</a:t>
            </a:r>
            <a:endParaRPr lang="en-US" sz="5400" b="1" cap="all" spc="0" dirty="0">
              <a:ln w="0"/>
              <a:solidFill>
                <a:srgbClr val="FF0000"/>
              </a:solidFill>
              <a:effectLst>
                <a:reflection blurRad="12700" stA="50000" endPos="50000" dist="5000" dir="5400000" sy="-100000" rotWithShape="0"/>
              </a:effectLst>
            </a:endParaRPr>
          </a:p>
        </p:txBody>
      </p:sp>
      <p:sp>
        <p:nvSpPr>
          <p:cNvPr id="5" name="Slide Number Placeholder 4"/>
          <p:cNvSpPr>
            <a:spLocks noGrp="1"/>
          </p:cNvSpPr>
          <p:nvPr>
            <p:ph type="sldNum" sz="quarter" idx="12"/>
          </p:nvPr>
        </p:nvSpPr>
        <p:spPr/>
        <p:txBody>
          <a:bodyPr/>
          <a:lstStyle/>
          <a:p>
            <a:fld id="{47C3B155-3F17-477D-A8D2-467C9B657E7F}" type="slidenum">
              <a:rPr lang="ar-EG" smtClean="0"/>
              <a:t>14</a:t>
            </a:fld>
            <a:endParaRPr lang="ar-EG"/>
          </a:p>
        </p:txBody>
      </p:sp>
    </p:spTree>
    <p:extLst>
      <p:ext uri="{BB962C8B-B14F-4D97-AF65-F5344CB8AC3E}">
        <p14:creationId xmlns:p14="http://schemas.microsoft.com/office/powerpoint/2010/main" val="354150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4DC83AC-275A-4D89-A51F-81F6DF845959}"/>
              </a:ext>
            </a:extLst>
          </p:cNvPr>
          <p:cNvSpPr/>
          <p:nvPr/>
        </p:nvSpPr>
        <p:spPr>
          <a:xfrm>
            <a:off x="515697" y="785701"/>
            <a:ext cx="11024315" cy="6001643"/>
          </a:xfrm>
          <a:prstGeom prst="rect">
            <a:avLst/>
          </a:prstGeom>
        </p:spPr>
        <p:txBody>
          <a:bodyPr wrap="square">
            <a:spAutoFit/>
          </a:bodyPr>
          <a:lstStyle/>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تنقسم الحشائش الى:</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1- حشائش العروض المدارية وتعرف بالسفانا.</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2- حشائش العروض المعتدلة وتعرف بالبرارى والاستبس</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fontAlgn="base" hangingPunct="0">
              <a:lnSpc>
                <a:spcPct val="150000"/>
              </a:lnSpc>
              <a:spcAft>
                <a:spcPts val="0"/>
              </a:spcAft>
            </a:pPr>
            <a:r>
              <a:rPr lang="ar-EG" sz="2400" b="1"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rPr>
              <a:t>3- حشائش العروض البارده وتعرف بالتندرا.</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	تختلف حشائش السفانا عن حشائش الاستبس والبرارى فى:</a:t>
            </a:r>
          </a:p>
          <a:p>
            <a:pPr marL="342900" indent="-342900" algn="just" rtl="1" fontAlgn="base" hangingPunct="0">
              <a:lnSpc>
                <a:spcPct val="150000"/>
              </a:lnSpc>
              <a:spcAft>
                <a:spcPts val="0"/>
              </a:spcAft>
              <a:buFont typeface="Arial" panose="020B0604020202020204"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السفانا تتناثر فيها أحيانا الأشجار وتعرف </a:t>
            </a:r>
            <a:r>
              <a:rPr lang="ar-SA" sz="24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بالسفانا البستانية </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كما أنها أكثر طولا من حشائش الأستبس.</a:t>
            </a:r>
          </a:p>
          <a:p>
            <a:pPr marL="342900" indent="-342900" algn="just" rtl="1" fontAlgn="base" hangingPunct="0">
              <a:lnSpc>
                <a:spcPct val="150000"/>
              </a:lnSpc>
              <a:spcAft>
                <a:spcPts val="0"/>
              </a:spcAft>
              <a:buFont typeface="Arial" panose="020B0604020202020204"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الآستبس خالية تماما من الأشجار.</a:t>
            </a:r>
          </a:p>
          <a:p>
            <a:pPr marL="342900" indent="-342900" algn="just" rtl="1" fontAlgn="base" hangingPunct="0">
              <a:lnSpc>
                <a:spcPct val="150000"/>
              </a:lnSpc>
              <a:buFont typeface="Arial" panose="020B0604020202020204" pitchFamily="34" charset="0"/>
              <a:buChar char="•"/>
            </a:pP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السفانا قد تظهر فى بعض المناطق الصغيرة خارج نطاق المناطق المدارية ولهذا ارتبط توزيع السفانا فى العالم بالمناطق المدارية.</a:t>
            </a:r>
            <a:endParaRPr lang="en-US"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endParaRPr>
          </a:p>
          <a:p>
            <a:pPr algn="r" rtl="1"/>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	</a:t>
            </a:r>
            <a:endPar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4" name="Rectangle 3">
            <a:extLst>
              <a:ext uri="{FF2B5EF4-FFF2-40B4-BE49-F238E27FC236}">
                <a16:creationId xmlns="" xmlns:a16="http://schemas.microsoft.com/office/drawing/2014/main" id="{D1203C21-2B3A-4330-AA71-558FC19B0CA8}"/>
              </a:ext>
            </a:extLst>
          </p:cNvPr>
          <p:cNvSpPr/>
          <p:nvPr/>
        </p:nvSpPr>
        <p:spPr>
          <a:xfrm>
            <a:off x="5408909" y="0"/>
            <a:ext cx="1718740" cy="707886"/>
          </a:xfrm>
          <a:prstGeom prst="rect">
            <a:avLst/>
          </a:prstGeom>
        </p:spPr>
        <p:txBody>
          <a:bodyPr wrap="none">
            <a:spAutoFit/>
          </a:bodyPr>
          <a:lstStyle/>
          <a:p>
            <a:pPr algn="ctr"/>
            <a:r>
              <a:rPr lang="ar-EG" sz="40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الحشائش</a:t>
            </a:r>
          </a:p>
        </p:txBody>
      </p:sp>
      <p:sp>
        <p:nvSpPr>
          <p:cNvPr id="6" name="Slide Number Placeholder 5"/>
          <p:cNvSpPr>
            <a:spLocks noGrp="1"/>
          </p:cNvSpPr>
          <p:nvPr>
            <p:ph type="sldNum" sz="quarter" idx="12"/>
          </p:nvPr>
        </p:nvSpPr>
        <p:spPr/>
        <p:txBody>
          <a:bodyPr/>
          <a:lstStyle/>
          <a:p>
            <a:fld id="{47C3B155-3F17-477D-A8D2-467C9B657E7F}" type="slidenum">
              <a:rPr lang="ar-EG" smtClean="0"/>
              <a:t>2</a:t>
            </a:fld>
            <a:endParaRPr lang="ar-EG"/>
          </a:p>
        </p:txBody>
      </p:sp>
    </p:spTree>
    <p:extLst>
      <p:ext uri="{BB962C8B-B14F-4D97-AF65-F5344CB8AC3E}">
        <p14:creationId xmlns:p14="http://schemas.microsoft.com/office/powerpoint/2010/main" val="130608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2A992F94-AF4D-4CCF-B084-E6D48B614966}"/>
              </a:ext>
            </a:extLst>
          </p:cNvPr>
          <p:cNvSpPr/>
          <p:nvPr/>
        </p:nvSpPr>
        <p:spPr>
          <a:xfrm>
            <a:off x="385345" y="5140094"/>
            <a:ext cx="11007786" cy="1200329"/>
          </a:xfrm>
          <a:prstGeom prst="rect">
            <a:avLst/>
          </a:prstGeom>
        </p:spPr>
        <p:txBody>
          <a:bodyPr wrap="square">
            <a:spAutoFit/>
          </a:bodyPr>
          <a:lstStyle/>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البرارى حشائش أكثر طولا وأكثر كثافة من حشائش الأستبس ويرتبط هذا بأختلاف كمية الأمطار فحيث تكون الأمطار وفيرة تنمو البرارى وحيث تكون أقل ينمو الأستبس.</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fld id="{47C3B155-3F17-477D-A8D2-467C9B657E7F}" type="slidenum">
              <a:rPr lang="ar-EG" smtClean="0"/>
              <a:t>3</a:t>
            </a:fld>
            <a:endParaRPr lang="ar-EG"/>
          </a:p>
        </p:txBody>
      </p:sp>
      <p:sp>
        <p:nvSpPr>
          <p:cNvPr id="11" name="Rectangle 10"/>
          <p:cNvSpPr/>
          <p:nvPr/>
        </p:nvSpPr>
        <p:spPr>
          <a:xfrm>
            <a:off x="836105" y="2175551"/>
            <a:ext cx="10557026" cy="2862322"/>
          </a:xfrm>
          <a:prstGeom prst="rect">
            <a:avLst/>
          </a:prstGeom>
        </p:spPr>
        <p:txBody>
          <a:bodyPr wrap="square">
            <a:spAutoFit/>
          </a:bodyPr>
          <a:lstStyle/>
          <a:p>
            <a:pPr algn="just" rtl="1" fontAlgn="base" hangingPunct="0">
              <a:lnSpc>
                <a:spcPct val="150000"/>
              </a:lnSpc>
              <a:spcAft>
                <a:spcPts val="0"/>
              </a:spcAft>
            </a:pPr>
            <a:r>
              <a:rPr lang="ar-SA"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البراري أراضي حشائش طبيعية في مناخ رطب</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وغالبًا ماتبدو في رقع من الغابات</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تقع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غابات البراري الكبيرة في الوسط الغربي الأمريكي، وفي منطقة البامبا في شرق الأرجنتين، وفي أجزاء من المجر وشمال شرقي الصين. </a:t>
            </a: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تحتوي مناطق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السافانا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الاستوائية على فصل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جاف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الشتاء وفصل مطير في الصيف، وهي تشمل منطقة اللانوس في فنزويلا، ومنطقة الكامبوس في جنوبي البرازيل،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والسودان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إفريقيا.</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12" name="Rectangle 11"/>
          <p:cNvSpPr/>
          <p:nvPr/>
        </p:nvSpPr>
        <p:spPr>
          <a:xfrm>
            <a:off x="836105" y="1021389"/>
            <a:ext cx="10626092" cy="1154162"/>
          </a:xfrm>
          <a:prstGeom prst="rect">
            <a:avLst/>
          </a:prstGeom>
        </p:spPr>
        <p:txBody>
          <a:bodyPr wrap="square">
            <a:spAutoFit/>
          </a:bodyPr>
          <a:lstStyle/>
          <a:p>
            <a:pPr algn="just" rtl="1">
              <a:lnSpc>
                <a:spcPct val="150000"/>
              </a:lnSpc>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حشائش الاستبس يمكن أن توجد فى المناطق المدارية</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 حيث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يوجد نطاق من الأستبس حول المناطق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الصحراوية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وهو يعتبر منطقة انتقال بين الصحراء والأقاليم المجاورة.</a:t>
            </a:r>
            <a:endParaRPr lang="ar-EG" sz="2400" dirty="0"/>
          </a:p>
        </p:txBody>
      </p:sp>
    </p:spTree>
    <p:extLst>
      <p:ext uri="{BB962C8B-B14F-4D97-AF65-F5344CB8AC3E}">
        <p14:creationId xmlns:p14="http://schemas.microsoft.com/office/powerpoint/2010/main" val="318002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7FDBF91-F450-4244-A02E-9E3560BF4B8D}"/>
              </a:ext>
            </a:extLst>
          </p:cNvPr>
          <p:cNvSpPr/>
          <p:nvPr/>
        </p:nvSpPr>
        <p:spPr>
          <a:xfrm>
            <a:off x="135321" y="916931"/>
            <a:ext cx="11623089" cy="5262979"/>
          </a:xfrm>
          <a:prstGeom prst="rect">
            <a:avLst/>
          </a:prstGeom>
        </p:spPr>
        <p:txBody>
          <a:bodyPr wrap="square">
            <a:spAutoFit/>
          </a:bodyPr>
          <a:lstStyle/>
          <a:p>
            <a:pPr algn="just" rtl="1" fontAlgn="base" hangingPunct="0"/>
            <a:r>
              <a:rPr lang="ar-SA" sz="2400" dirty="0">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يتمثل توزيع حشائش السفانا بصفة أساسية فى المناطق المدارية ذات الفصل الجاف. وبهذا يوجد نطاق السفانا بين الغابات من ناحية والصحراء من ناحية أخرى.</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cs typeface="Simplified Arabic" panose="02020603050405020304" pitchFamily="18" charset="-78"/>
              </a:rPr>
              <a:t>تبلغ حشائش السفانا أقصى اتساع لها فى </a:t>
            </a:r>
            <a:r>
              <a:rPr lang="ar-SA" sz="2400" b="1" u="sng"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cs typeface="Simplified Arabic" panose="02020603050405020304" pitchFamily="18" charset="-78"/>
              </a:rPr>
              <a:t>قارة أفريقيا</a:t>
            </a:r>
            <a:r>
              <a:rPr lang="ar-SA" sz="24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cs typeface="Simplified Arabic" panose="02020603050405020304" pitchFamily="18" charset="-78"/>
              </a:rPr>
              <a:t>، حيث قدر أنها تغطى حوالى ثلث مساحة القارة وتنتشر فى المناطق ما بين الغابات المدارية والصحراء</a:t>
            </a:r>
            <a:r>
              <a:rPr lang="ar-SA" sz="2400" b="1" dirty="0" smtClean="0">
                <a:ln w="12700">
                  <a:solidFill>
                    <a:schemeClr val="tx2">
                      <a:lumMod val="75000"/>
                    </a:schemeClr>
                  </a:solidFill>
                  <a:prstDash val="solid"/>
                </a:ln>
                <a:solidFill>
                  <a:srgbClr val="C00000"/>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C0000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a:t>
            </a:r>
            <a:r>
              <a:rPr lang="ar-SA" sz="24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فى قارة أمريكا الجنوبية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تتمثل فى منطقتين رئيسيتين شمال وجنوب الغابات الاستوائية.</a:t>
            </a:r>
          </a:p>
          <a:p>
            <a:pPr algn="just" rtl="1" fontAlgn="base" hangingPunct="0"/>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الشمال تتمثل فى هضبة جيانا وتعرف باسم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حشائش اللانوس</a:t>
            </a:r>
          </a:p>
          <a:p>
            <a:pPr algn="just" rtl="1" fontAlgn="base" hangingPunct="0"/>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فى الجبال تتمثل فى هضبة البرازيل وتعرف </a:t>
            </a:r>
            <a:r>
              <a:rPr lang="ar-SA" sz="2400" b="1" u="sng"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بحشائش الكامبوس</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a:p>
            <a:pPr algn="r" rtl="1"/>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فى آسيا يلاحظ خلو القارة تقريبا من السفانا فى خريطة توزيع الاقاليم النباتية فى آسيا،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ويرجع ذلك الى غزارة الأمطار مما يؤدى الى نمو الغابات بدلا من الحشائش فى المناطق المدارية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ولذلك فإن السفانا لاتتمثل الا فى المناطق المدارية قليلة الأمطار.</a:t>
            </a:r>
          </a:p>
          <a:p>
            <a:pPr algn="r" rtl="1"/>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a:t>
            </a:r>
            <a:r>
              <a:rPr lang="ar-SA" sz="2400" b="1" u="sng"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لاتظهر حشائش السفانا على الخريطة النباتية لقارة آسيا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لآن:</a:t>
            </a:r>
          </a:p>
          <a:p>
            <a:pPr marL="457200" indent="-457200" algn="r" rtl="1">
              <a:buFont typeface="Wingdings" panose="05000000000000000000" pitchFamily="2" charset="2"/>
              <a:buChar char="§"/>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معظم هذه الحشائش أزيلت وحلت محلها الزراعة</a:t>
            </a:r>
          </a:p>
          <a:p>
            <a:pPr marL="457200" indent="-457200" algn="r" rtl="1">
              <a:buFont typeface="Wingdings" panose="05000000000000000000" pitchFamily="2" charset="2"/>
              <a:buChar char="§"/>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 مساحة اليابس فى النطاق المدارى صغيرة نسبيا بالمقارنة مع قارة أفريقيا.</a:t>
            </a:r>
            <a:endParaRPr lang="ar-EG" sz="2400" dirty="0">
              <a:solidFill>
                <a:srgbClr val="FF0066"/>
              </a:solidFill>
            </a:endParaRPr>
          </a:p>
          <a:p>
            <a:pPr algn="just" rtl="1" fontAlgn="base" hangingPunct="0"/>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p:txBody>
      </p:sp>
      <p:sp>
        <p:nvSpPr>
          <p:cNvPr id="4" name="Rectangle 3">
            <a:extLst>
              <a:ext uri="{FF2B5EF4-FFF2-40B4-BE49-F238E27FC236}">
                <a16:creationId xmlns="" xmlns:a16="http://schemas.microsoft.com/office/drawing/2014/main" id="{4DAA12DF-A7DD-4B18-BE51-672CBE16F16A}"/>
              </a:ext>
            </a:extLst>
          </p:cNvPr>
          <p:cNvSpPr/>
          <p:nvPr/>
        </p:nvSpPr>
        <p:spPr>
          <a:xfrm>
            <a:off x="4975340" y="0"/>
            <a:ext cx="2241319" cy="923330"/>
          </a:xfrm>
          <a:prstGeom prst="rect">
            <a:avLst/>
          </a:prstGeom>
        </p:spPr>
        <p:txBody>
          <a:bodyPr wrap="none">
            <a:spAutoFit/>
          </a:bodyPr>
          <a:lstStyle/>
          <a:p>
            <a:pPr algn="just" rtl="1" fontAlgn="base" hangingPunct="0">
              <a:lnSpc>
                <a:spcPct val="150000"/>
              </a:lnSpc>
              <a:spcAft>
                <a:spcPts val="0"/>
              </a:spcAft>
            </a:pPr>
            <a:r>
              <a:rPr lang="ar-SA" sz="3600" b="1" dirty="0">
                <a:solidFill>
                  <a:srgbClr val="C00000"/>
                </a:solidFill>
                <a:latin typeface="Aldhabi" panose="01000000000000000000" pitchFamily="2" charset="-78"/>
                <a:ea typeface="Times New Roman" panose="02020603050405020304" pitchFamily="18" charset="0"/>
                <a:cs typeface="+mj-cs"/>
              </a:rPr>
              <a:t>أولاً :السفـــانا</a:t>
            </a:r>
            <a:endParaRPr lang="en-US" sz="3600" dirty="0">
              <a:solidFill>
                <a:srgbClr val="C00000"/>
              </a:solidFill>
              <a:latin typeface="Aldhabi" panose="01000000000000000000" pitchFamily="2" charset="-78"/>
              <a:ea typeface="Calibri" panose="020F0502020204030204" pitchFamily="34" charset="0"/>
              <a:cs typeface="+mj-cs"/>
            </a:endParaRPr>
          </a:p>
        </p:txBody>
      </p:sp>
      <p:sp>
        <p:nvSpPr>
          <p:cNvPr id="8" name="Slide Number Placeholder 7"/>
          <p:cNvSpPr>
            <a:spLocks noGrp="1"/>
          </p:cNvSpPr>
          <p:nvPr>
            <p:ph type="sldNum" sz="quarter" idx="12"/>
          </p:nvPr>
        </p:nvSpPr>
        <p:spPr/>
        <p:txBody>
          <a:bodyPr/>
          <a:lstStyle/>
          <a:p>
            <a:fld id="{47C3B155-3F17-477D-A8D2-467C9B657E7F}" type="slidenum">
              <a:rPr lang="ar-EG" smtClean="0"/>
              <a:t>4</a:t>
            </a:fld>
            <a:endParaRPr lang="ar-EG"/>
          </a:p>
        </p:txBody>
      </p:sp>
    </p:spTree>
    <p:extLst>
      <p:ext uri="{BB962C8B-B14F-4D97-AF65-F5344CB8AC3E}">
        <p14:creationId xmlns:p14="http://schemas.microsoft.com/office/powerpoint/2010/main" val="149769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2A33B44-5203-4C88-974D-9731204E8D23}"/>
              </a:ext>
            </a:extLst>
          </p:cNvPr>
          <p:cNvSpPr/>
          <p:nvPr/>
        </p:nvSpPr>
        <p:spPr>
          <a:xfrm>
            <a:off x="6774287" y="974624"/>
            <a:ext cx="4816699" cy="5262979"/>
          </a:xfrm>
          <a:prstGeom prst="rect">
            <a:avLst/>
          </a:prstGeom>
        </p:spPr>
        <p:txBody>
          <a:bodyPr wrap="square">
            <a:spAutoFit/>
          </a:bodyPr>
          <a:lstStyle/>
          <a:p>
            <a:pPr lvl="0" algn="ctr" rtl="1" fontAlgn="base" hangingPunct="0"/>
            <a:r>
              <a:rPr lang="ar-SA" sz="2400" b="1" dirty="0" smtClean="0">
                <a:solidFill>
                  <a:srgbClr val="FF0066"/>
                </a:solidFill>
                <a:latin typeface="Arial Black" pitchFamily="34" charset="0"/>
                <a:cs typeface="+mj-cs"/>
              </a:rPr>
              <a:t>السافانا </a:t>
            </a:r>
            <a:r>
              <a:rPr lang="ar-SA" sz="2400" b="1" dirty="0">
                <a:solidFill>
                  <a:srgbClr val="FF0066"/>
                </a:solidFill>
                <a:latin typeface="Arial Black" pitchFamily="34" charset="0"/>
                <a:cs typeface="+mj-cs"/>
              </a:rPr>
              <a:t>الرطبة </a:t>
            </a:r>
            <a:endParaRPr lang="ar-EG" sz="2400" b="1" dirty="0" smtClean="0">
              <a:solidFill>
                <a:srgbClr val="FF0066"/>
              </a:solidFill>
              <a:latin typeface="Arial Black" pitchFamily="34" charset="0"/>
              <a:cs typeface="+mj-cs"/>
            </a:endParaRPr>
          </a:p>
          <a:p>
            <a:pPr lvl="0" algn="just" rtl="1" fontAlgn="base" hangingPunct="0"/>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يمتد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هذا النطاق على </a:t>
            </a: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هوامش</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الغابات المدارية المطيرة، ما بين </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5 و7 </a:t>
            </a: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شمال خط الاستواء وجنوبه. </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a:p>
            <a:pPr lvl="0" algn="just" rtl="1" fontAlgn="base" hangingPunct="0"/>
            <a:r>
              <a:rPr lang="ar-SA" sz="2400" b="1" dirty="0" smtClean="0">
                <a:ln w="12700">
                  <a:solidFill>
                    <a:schemeClr val="tx2">
                      <a:lumMod val="75000"/>
                    </a:schemeClr>
                  </a:solidFill>
                  <a:prstDash val="solid"/>
                </a:ln>
                <a:solidFill>
                  <a:schemeClr val="tx2">
                    <a:lumMod val="60000"/>
                    <a:lumOff val="40000"/>
                  </a:schemeClr>
                </a:solidFill>
                <a:effectLst>
                  <a:outerShdw dist="38100" dir="2640000" algn="bl" rotWithShape="0">
                    <a:schemeClr val="tx2">
                      <a:lumMod val="75000"/>
                    </a:schemeClr>
                  </a:outerShdw>
                </a:effectLst>
                <a:cs typeface="Simplified Arabic" panose="02020603050405020304" pitchFamily="18" charset="-78"/>
              </a:rPr>
              <a:t>يفوق </a:t>
            </a:r>
            <a:r>
              <a:rPr lang="ar-SA" sz="2400" b="1" dirty="0">
                <a:ln w="12700">
                  <a:solidFill>
                    <a:schemeClr val="tx2">
                      <a:lumMod val="75000"/>
                    </a:schemeClr>
                  </a:solidFill>
                  <a:prstDash val="solid"/>
                </a:ln>
                <a:solidFill>
                  <a:schemeClr val="tx2">
                    <a:lumMod val="60000"/>
                    <a:lumOff val="40000"/>
                  </a:schemeClr>
                </a:solidFill>
                <a:effectLst>
                  <a:outerShdw dist="38100" dir="2640000" algn="bl" rotWithShape="0">
                    <a:schemeClr val="tx2">
                      <a:lumMod val="75000"/>
                    </a:schemeClr>
                  </a:outerShdw>
                </a:effectLst>
                <a:cs typeface="Simplified Arabic" panose="02020603050405020304" pitchFamily="18" charset="-78"/>
              </a:rPr>
              <a:t>إجمالي التساقط السنوي، في هذه العروض، 1200 ملم؛ وقد يبلغ 1500 ملم، في بعض المناطق.</a:t>
            </a:r>
          </a:p>
          <a:p>
            <a:pPr indent="228600" algn="just" rtl="1" fontAlgn="base" hangingPunct="0">
              <a:spcAft>
                <a:spcPts val="0"/>
              </a:spcAft>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تسقط معظم الأمطار خلال فصل </a:t>
            </a:r>
            <a:r>
              <a:rPr lang="ar-EG"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الأمطار</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الطويل، الذي يتجاوز ثمانية أشهر في </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السنة</a:t>
            </a:r>
            <a:r>
              <a:rPr lang="ar-EG"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a:t>
            </a:r>
            <a:endPar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indent="228600" algn="just" rtl="1" fontAlgn="base" hangingPunct="0">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يتراوح ارتفاع الحشائش بين 6 أمتار و12 متراً</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a:p>
            <a:pPr indent="228600" algn="just" rtl="1" fontAlgn="base" hangingPunct="0">
              <a:spcAft>
                <a:spcPts val="0"/>
              </a:spcAft>
            </a:pP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هي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من النوع الخشن،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ويتخللها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بعض الأشجار والشجيرات، التي يزداد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طولها</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وكثافتها، بالاقتراب من خط الاستواء</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a:t>
            </a:r>
            <a:endParaRPr lang="en-US" sz="2400" dirty="0">
              <a:effectLst/>
              <a:latin typeface="Calibri" panose="020F0502020204030204" pitchFamily="34" charset="0"/>
              <a:ea typeface="Calibri" panose="020F0502020204030204" pitchFamily="34" charset="0"/>
              <a:cs typeface="Simplified Arabic" panose="02020603050405020304" pitchFamily="18" charset="-78"/>
            </a:endParaRPr>
          </a:p>
        </p:txBody>
      </p:sp>
      <p:sp>
        <p:nvSpPr>
          <p:cNvPr id="5" name="Slide Number Placeholder 4"/>
          <p:cNvSpPr>
            <a:spLocks noGrp="1"/>
          </p:cNvSpPr>
          <p:nvPr>
            <p:ph type="sldNum" sz="quarter" idx="12"/>
          </p:nvPr>
        </p:nvSpPr>
        <p:spPr/>
        <p:txBody>
          <a:bodyPr/>
          <a:lstStyle/>
          <a:p>
            <a:fld id="{47C3B155-3F17-477D-A8D2-467C9B657E7F}" type="slidenum">
              <a:rPr lang="ar-EG" smtClean="0"/>
              <a:t>5</a:t>
            </a:fld>
            <a:endParaRPr lang="ar-EG"/>
          </a:p>
        </p:txBody>
      </p:sp>
      <p:sp>
        <p:nvSpPr>
          <p:cNvPr id="9" name="Rectangle 8">
            <a:extLst>
              <a:ext uri="{FF2B5EF4-FFF2-40B4-BE49-F238E27FC236}">
                <a16:creationId xmlns="" xmlns:a16="http://schemas.microsoft.com/office/drawing/2014/main" id="{E556B38B-5B89-4F3C-88E4-175B3D9CE45D}"/>
              </a:ext>
            </a:extLst>
          </p:cNvPr>
          <p:cNvSpPr/>
          <p:nvPr/>
        </p:nvSpPr>
        <p:spPr>
          <a:xfrm>
            <a:off x="402186" y="974625"/>
            <a:ext cx="5689522" cy="569386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hangingPunct="0"/>
            <a:r>
              <a:rPr lang="ar-SA" sz="28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ldhabi" panose="01000000000000000000" pitchFamily="2" charset="-78"/>
              </a:rPr>
              <a:t>السافانا الجافة</a:t>
            </a:r>
            <a:endParaRPr lang="ar-EG" sz="28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يقل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معدل الأمطار، ويزداد طول فصل الجفاف، بالابتعاد عن خط الاستواء، نحو الأراضي الصحراوية، المتاخمة لإقليم السافانا، من الشمال والجنوب.</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ينخفض معدل الأمطار السنوي من 1200 مل إلى 500 مل فقط.</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يمتد طول فصل الجفاف من 3 إلى 7 أشهر.</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يتدرج التغير، بالابتعاد عن خط الاستواء، شمالاً وجنوباً؛ مؤثراً في الغطاء النباتي، الذي يتدرج تناقص كثافته؛ إذ يقلّ عدد الأشجار والشجيرات، المتداخلة مع الحشائش.</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 تتناقص كثافة الحشائش، ويقلّ ارتفاعها من 12 متراً، في السافانا الرطبة، إلى متر واحد، عند أطراف السافانا الجافة. </a:t>
            </a: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p:txBody>
      </p:sp>
      <p:sp>
        <p:nvSpPr>
          <p:cNvPr id="10" name="Rectangle 9"/>
          <p:cNvSpPr/>
          <p:nvPr/>
        </p:nvSpPr>
        <p:spPr>
          <a:xfrm>
            <a:off x="5373903" y="276233"/>
            <a:ext cx="2800768" cy="707886"/>
          </a:xfrm>
          <a:prstGeom prst="rect">
            <a:avLst/>
          </a:prstGeom>
        </p:spPr>
        <p:txBody>
          <a:bodyPr wrap="none">
            <a:spAutoFit/>
          </a:bodyPr>
          <a:lstStyle/>
          <a:p>
            <a:pPr algn="ctr" rtl="1" fontAlgn="base" hangingPunct="0">
              <a:spcAft>
                <a:spcPts val="0"/>
              </a:spcAft>
            </a:pPr>
            <a:r>
              <a:rPr lang="ar-SA" sz="4000" b="1" dirty="0">
                <a:solidFill>
                  <a:srgbClr val="00B0F0"/>
                </a:solidFill>
                <a:latin typeface="Aldhabi" panose="01000000000000000000" pitchFamily="2" charset="-78"/>
                <a:ea typeface="Times New Roman" panose="02020603050405020304" pitchFamily="18" charset="0"/>
              </a:rPr>
              <a:t>أنــواع الســافانا</a:t>
            </a:r>
            <a:endParaRPr lang="en-US" sz="4000" dirty="0">
              <a:solidFill>
                <a:srgbClr val="00B0F0"/>
              </a:solidFill>
              <a:latin typeface="Aldhabi" panose="01000000000000000000" pitchFamily="2" charset="-78"/>
              <a:ea typeface="Calibri" panose="020F0502020204030204" pitchFamily="34" charset="0"/>
            </a:endParaRPr>
          </a:p>
        </p:txBody>
      </p:sp>
    </p:spTree>
    <p:extLst>
      <p:ext uri="{BB962C8B-B14F-4D97-AF65-F5344CB8AC3E}">
        <p14:creationId xmlns:p14="http://schemas.microsoft.com/office/powerpoint/2010/main" val="277256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62291D3-62A3-4595-9718-7F7BDB8F8F71}"/>
              </a:ext>
            </a:extLst>
          </p:cNvPr>
          <p:cNvSpPr/>
          <p:nvPr/>
        </p:nvSpPr>
        <p:spPr>
          <a:xfrm>
            <a:off x="337930" y="1014090"/>
            <a:ext cx="11516140" cy="50783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lgn="just" rtl="1" fontAlgn="base" hangingPunct="0">
              <a:lnSpc>
                <a:spcPct val="150000"/>
              </a:lnSpc>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يمتد، إلى الشمال والجنوب من </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ن</a:t>
            </a:r>
            <a:r>
              <a:rPr lang="ar-EG"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طا</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ق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السافانا الجافة، حزام عازل، بين حشائش السافانا والغطاء النباتي الشوكي للإقليم الصحراوي، يمثل نطاقاً انتقالياً بينهما؛ ويطلق عليه: السافانا الشوكية. </a:t>
            </a:r>
          </a:p>
          <a:p>
            <a:pPr marL="457200" indent="-457200" algn="just" rtl="1" fontAlgn="base" hangingPunct="0">
              <a:lnSpc>
                <a:spcPct val="150000"/>
              </a:lnSpc>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تسهم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ق</a:t>
            </a:r>
            <a:r>
              <a:rPr lang="ar-EG"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ل</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ة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الأمطار وامتداد فصل الجفاف إلى أكثر من 9 أشهر، في تدهور الغطاء النباتي؛ حتى إن طول حشائش السافانا، يصل إلى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50سم</a:t>
            </a:r>
            <a:r>
              <a:rPr lang="ar-EG"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a:t>
            </a:r>
          </a:p>
          <a:p>
            <a:pPr marL="457200" indent="-457200" algn="just" rtl="1" fontAlgn="base" hangingPunct="0">
              <a:lnSpc>
                <a:spcPct val="150000"/>
              </a:lnSpc>
              <a:spcAft>
                <a:spcPts val="0"/>
              </a:spcAft>
              <a:buFont typeface="Courier New" panose="02070309020205020404" pitchFamily="49" charset="0"/>
              <a:buChar char="o"/>
            </a:pP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تنتشر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غطاءات حشائش السافانا في أستراليا حيث تفصل بين الغابات الموسمية والمناطق </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الصحراوية</a:t>
            </a:r>
            <a:r>
              <a:rPr lang="ar-EG"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a:t>
            </a:r>
            <a:endPar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lnSpc>
                <a:spcPct val="150000"/>
              </a:lnSpc>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تنمو في جنوب شرقي آسيا، وفي الهند، على مرتفعات هضبة الدكن، إضافة إلى نموها في إفريقيا وأمريكا الجنوبية. </a:t>
            </a:r>
          </a:p>
          <a:p>
            <a:pPr marL="457200" indent="-457200" algn="just" rtl="1" fontAlgn="base" hangingPunct="0">
              <a:lnSpc>
                <a:spcPct val="150000"/>
              </a:lnSpc>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تغطي السافانا داخل إفريقيا نطاقَين ما بين دائرتَي العرض </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5 و20،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شمال خط الاستواء وجنوبه. ولا يفصل بينهما سوى الغابات المدارية المطيرة على ذلك الخط. </a:t>
            </a: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p:txBody>
      </p:sp>
      <p:sp>
        <p:nvSpPr>
          <p:cNvPr id="3" name="Rectangle 2">
            <a:extLst>
              <a:ext uri="{FF2B5EF4-FFF2-40B4-BE49-F238E27FC236}">
                <a16:creationId xmlns="" xmlns:a16="http://schemas.microsoft.com/office/drawing/2014/main" id="{812028C8-6F7A-4A2B-9DD0-ACA1E1797C0A}"/>
              </a:ext>
            </a:extLst>
          </p:cNvPr>
          <p:cNvSpPr/>
          <p:nvPr/>
        </p:nvSpPr>
        <p:spPr>
          <a:xfrm>
            <a:off x="5377485" y="-132522"/>
            <a:ext cx="1622559" cy="828560"/>
          </a:xfrm>
          <a:prstGeom prst="rect">
            <a:avLst/>
          </a:prstGeom>
        </p:spPr>
        <p:txBody>
          <a:bodyPr wrap="none">
            <a:spAutoFit/>
          </a:bodyPr>
          <a:lstStyle/>
          <a:p>
            <a:pPr algn="just" rtl="1" fontAlgn="base" hangingPunct="0">
              <a:lnSpc>
                <a:spcPct val="150000"/>
              </a:lnSpc>
              <a:spcAft>
                <a:spcPts val="0"/>
              </a:spcAft>
            </a:pPr>
            <a:r>
              <a:rPr lang="ar-SA" sz="36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ldhabi" panose="01000000000000000000" pitchFamily="2" charset="-78"/>
                <a:cs typeface="Aldhabi" panose="01000000000000000000" pitchFamily="2" charset="-78"/>
              </a:rPr>
              <a:t>السافانا </a:t>
            </a:r>
            <a:r>
              <a:rPr lang="ar-SA" sz="36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ldhabi" panose="01000000000000000000" pitchFamily="2" charset="-78"/>
                <a:cs typeface="Aldhabi" panose="01000000000000000000" pitchFamily="2" charset="-78"/>
              </a:rPr>
              <a:t>الشوكية</a:t>
            </a:r>
            <a:endParaRPr lang="en-US" sz="36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ldhabi" panose="01000000000000000000" pitchFamily="2" charset="-78"/>
              <a:cs typeface="Aldhabi" panose="01000000000000000000" pitchFamily="2" charset="-78"/>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6</a:t>
            </a:fld>
            <a:endParaRPr lang="ar-EG"/>
          </a:p>
        </p:txBody>
      </p:sp>
    </p:spTree>
    <p:extLst>
      <p:ext uri="{BB962C8B-B14F-4D97-AF65-F5344CB8AC3E}">
        <p14:creationId xmlns:p14="http://schemas.microsoft.com/office/powerpoint/2010/main" val="218639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778C638F-99AE-490B-8DCC-099095C60224}"/>
              </a:ext>
            </a:extLst>
          </p:cNvPr>
          <p:cNvSpPr/>
          <p:nvPr/>
        </p:nvSpPr>
        <p:spPr>
          <a:xfrm>
            <a:off x="198784" y="772732"/>
            <a:ext cx="11807686"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rtl="1" fontAlgn="base" hangingPunct="0">
              <a:spcAft>
                <a:spcPts val="0"/>
              </a:spcAft>
            </a:pPr>
            <a:r>
              <a:rPr lang="ar-SA" sz="3200" b="1" u="sng"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الخصائص </a:t>
            </a:r>
            <a:r>
              <a:rPr lang="ar-SA" sz="3200" b="1" u="sng"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المناخية</a:t>
            </a:r>
            <a:endParaRPr lang="ar-EG" sz="3200" b="1" u="sng"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يرتبط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توزيع حشائش السفانا باقليم المناخ المدارى الجاف وشبة الجاف. </a:t>
            </a: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الجفاف أهم ظاهرة مناخية يتصف بها هذا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الاقليم.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وبهذا فإن هذا الاقليم يمثل منطقة انتقال بين المناطق الجافة الحقيقية وبين المناطق الرطبة.</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تتركز أكثر الأمطار فى المناطق الهامشية بين هذا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الاقليم</a:t>
            </a:r>
            <a:r>
              <a:rPr lang="ar-EG"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والاقاليم المجاورة له ولهذا تسقط الأمطار صيفا فى هوامش الاقليم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لمجاورة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للمناخ المدارى أو المناخ الموسمى، بينما تسقط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شتاءا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فى الاقاليم المجاورة لأقليم البحر المتوسط.</a:t>
            </a:r>
            <a:endPar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التساقط فى هذا الاقليم من النوع الاعصارى الذى يسقط فجائيا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وبغزارة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لفترة قصيرة جدا</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يتميز هذا الاقليم بمدى حرارى سنوى كبير قد يصل الى 45</a:t>
            </a:r>
            <a:r>
              <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sym typeface="Symbol" panose="05050102010706020507" pitchFamily="18" charset="2"/>
              </a:rPr>
              <a:t></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ف ومدى حرارى يومى كبير قد يصل الى 35</a:t>
            </a:r>
            <a:r>
              <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sym typeface="Symbol" panose="05050102010706020507" pitchFamily="18" charset="2"/>
              </a:rPr>
              <a:t></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ف.</a:t>
            </a:r>
            <a:endPar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يرجع زيادة المدى الحرارى السنوى إلى ارتفاع درجات الحرارة ارتفاعا كبيرا فى فصل الصيف وخاصة وقت تعامد الشمس على المدارين. </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فى فصل الشتاء تهبط درجات الحرارة هبوطا كبيرا وخاصة أثناء الليل. وأحيانا قد تهبط الى ما دون درجات التجمد</a:t>
            </a:r>
            <a:r>
              <a:rPr lang="ar-EG"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وخاصة فى الليالى الصافية</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7</a:t>
            </a:fld>
            <a:endParaRPr lang="ar-EG"/>
          </a:p>
        </p:txBody>
      </p:sp>
    </p:spTree>
    <p:extLst>
      <p:ext uri="{BB962C8B-B14F-4D97-AF65-F5344CB8AC3E}">
        <p14:creationId xmlns:p14="http://schemas.microsoft.com/office/powerpoint/2010/main" val="107083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061402B9-074D-43BA-B4CA-4E346B2D8977}"/>
              </a:ext>
            </a:extLst>
          </p:cNvPr>
          <p:cNvSpPr/>
          <p:nvPr/>
        </p:nvSpPr>
        <p:spPr>
          <a:xfrm>
            <a:off x="337931" y="1081057"/>
            <a:ext cx="11516138"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يقع هذا الاقليم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بين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نطاق الغابات من ناحية والصحراء من ناحية أخرى وبطبيعة الحال تتدرج كمية الأمطار من الغابات الى الصحراء، ويترتب على هذا تدرج ايضا فى طول وغنى حشائش السفانا حسب موقعها قرب الغابات أو قرب الصحراء.</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يبلغ طول حشائش السفانا 5 الى 6 أقدام وقد يصل طولها أحيانا الى 12 قدم وذلك فى المناطق الوفيرة الأمطار.</a:t>
            </a:r>
            <a:endPar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نظرا لوجود فصل جاف طويل فى هذا الاقليم فإن حشائش السفانا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تنمو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وتخضر وتزدهر فى فصل المطر وهو عادة فصل الصيف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وتجف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تماما</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فصل الجفاف</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من أهم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الخصائص النباتية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التى تميز هذا الاقليم نمو بعض الأشجار من النوع الذى يقاوم الجفاف بين الحشائش ومن أحسن أمثلة هذه </a:t>
            </a:r>
            <a:r>
              <a:rPr lang="ar-SA"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الأشجار شجر السنط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الذى يستخرج منه الصمغ العربى ويتمثل أحسن تمثيل فى السودان.</a:t>
            </a:r>
            <a:endPar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Courier New" panose="02070309020205020404" pitchFamily="49" charset="0"/>
              <a:buChar char="o"/>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أحيانا قد تكثر الأشجار داخل حشائش السفانا بشكل مميز ويطلق عليها فى هذه الحالة السفانا البستانية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Park Savanna</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وأحيانا أخرى قد يوجد نطاق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مستمر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من الأشجار حول مجارى الأنهار التى تخترق مناطق السفانا</a:t>
            </a:r>
          </a:p>
          <a:p>
            <a:pPr algn="just" rtl="1" fontAlgn="base" hangingPunct="0"/>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وتعرف باسم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gallery Forests</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a:t>
            </a:r>
            <a:endParaRPr lang="en-US"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p:txBody>
      </p:sp>
      <p:sp>
        <p:nvSpPr>
          <p:cNvPr id="4" name="Rectangle 3">
            <a:extLst>
              <a:ext uri="{FF2B5EF4-FFF2-40B4-BE49-F238E27FC236}">
                <a16:creationId xmlns="" xmlns:a16="http://schemas.microsoft.com/office/drawing/2014/main" id="{49FCA714-0896-4FD0-8605-B82BDA02070A}"/>
              </a:ext>
            </a:extLst>
          </p:cNvPr>
          <p:cNvSpPr/>
          <p:nvPr/>
        </p:nvSpPr>
        <p:spPr>
          <a:xfrm>
            <a:off x="4143527" y="-107394"/>
            <a:ext cx="3268844" cy="917944"/>
          </a:xfrm>
          <a:prstGeom prst="rect">
            <a:avLst/>
          </a:prstGeom>
        </p:spPr>
        <p:txBody>
          <a:bodyPr wrap="none">
            <a:spAutoFit/>
          </a:bodyPr>
          <a:lstStyle/>
          <a:p>
            <a:pPr algn="just" rtl="1" fontAlgn="base" hangingPunct="0">
              <a:lnSpc>
                <a:spcPct val="150000"/>
              </a:lnSpc>
              <a:spcAft>
                <a:spcPts val="0"/>
              </a:spcAft>
            </a:pPr>
            <a:r>
              <a:rPr lang="ar-SA" sz="4000" b="1" u="sng" dirty="0">
                <a:solidFill>
                  <a:srgbClr val="33CC33"/>
                </a:solidFill>
                <a:latin typeface="Arial Black" pitchFamily="34" charset="0"/>
                <a:ea typeface="Times New Roman" panose="02020603050405020304" pitchFamily="18" charset="0"/>
                <a:cs typeface="Aldhabi" panose="01000000000000000000" pitchFamily="2" charset="-78"/>
              </a:rPr>
              <a:t>الخصائص </a:t>
            </a:r>
            <a:r>
              <a:rPr lang="ar-SA" sz="4000" b="1" u="sng" dirty="0" smtClean="0">
                <a:solidFill>
                  <a:srgbClr val="33CC33"/>
                </a:solidFill>
                <a:latin typeface="Arial Black" pitchFamily="34" charset="0"/>
                <a:ea typeface="Times New Roman" panose="02020603050405020304" pitchFamily="18" charset="0"/>
                <a:cs typeface="Aldhabi" panose="01000000000000000000" pitchFamily="2" charset="-78"/>
              </a:rPr>
              <a:t>النباتية</a:t>
            </a:r>
            <a:r>
              <a:rPr lang="ar-EG" sz="4000" b="1" u="sng" dirty="0" smtClean="0">
                <a:solidFill>
                  <a:srgbClr val="33CC33"/>
                </a:solidFill>
                <a:latin typeface="Arial Black" pitchFamily="34" charset="0"/>
                <a:ea typeface="Times New Roman" panose="02020603050405020304" pitchFamily="18" charset="0"/>
                <a:cs typeface="Aldhabi" panose="01000000000000000000" pitchFamily="2" charset="-78"/>
              </a:rPr>
              <a:t> لإقليم السافانا</a:t>
            </a:r>
            <a:endParaRPr lang="en-US" sz="4000" dirty="0">
              <a:solidFill>
                <a:srgbClr val="33CC33"/>
              </a:solidFill>
              <a:latin typeface="Arial Black" pitchFamily="34" charset="0"/>
              <a:ea typeface="Calibri" panose="020F0502020204030204" pitchFamily="34" charset="0"/>
              <a:cs typeface="Aldhabi" panose="01000000000000000000" pitchFamily="2" charset="-78"/>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8</a:t>
            </a:fld>
            <a:endParaRPr lang="ar-EG"/>
          </a:p>
        </p:txBody>
      </p:sp>
    </p:spTree>
    <p:extLst>
      <p:ext uri="{BB962C8B-B14F-4D97-AF65-F5344CB8AC3E}">
        <p14:creationId xmlns:p14="http://schemas.microsoft.com/office/powerpoint/2010/main" val="236220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B8EA65FE-D660-4419-8858-B8A9108283D3}"/>
              </a:ext>
            </a:extLst>
          </p:cNvPr>
          <p:cNvSpPr/>
          <p:nvPr/>
        </p:nvSpPr>
        <p:spPr>
          <a:xfrm>
            <a:off x="172278" y="163860"/>
            <a:ext cx="11555894" cy="67403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rtl="1" fontAlgn="base" hangingPunct="0">
              <a:lnSpc>
                <a:spcPct val="150000"/>
              </a:lnSpc>
              <a:spcAft>
                <a:spcPts val="0"/>
              </a:spcAft>
            </a:pP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أهم ما يميز المظهر النباتي للسافانا </a:t>
            </a:r>
            <a:endParaRPr lang="ar-EG"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algn="r" rtl="1" fontAlgn="base" hangingPunct="0">
              <a:lnSpc>
                <a:spcPct val="150000"/>
              </a:lnSpc>
              <a:spcAft>
                <a:spcPts val="0"/>
              </a:spcAft>
            </a:pPr>
            <a:r>
              <a:rPr lang="ar-SA" sz="2400" b="1"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1) اختـلاط الأشجار والحشائش الكثيفة، التي يصعب اختراقها .</a:t>
            </a:r>
            <a:endParaRPr lang="en-US"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(2) التناقص التدريجي لكثافة الغطاء النباتي، مع تناقص كمية الأمطار السنوية، بالابتعاد عن خط الاستواء.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3) جفاف الحشائش، واختفاء الخضرة من المظهر العام للأرض، باستثناء الأشجار المتفرقة، وخاصة في المناطق، التي يطول فيها فصل الجفاف. </a:t>
            </a:r>
            <a:endParaRPr lang="en-US"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(4) تعرض الغطاء النباتي، للكثير من الحرائق الطبيعية ويعزى إلى هذه الحرائق تناثر الغطاء الشجري، والحيلولة دون نمو غطاء غابي، شجري، كثيف.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u="sng"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ويمكن التمييز، في إقليم السافانا، بين </a:t>
            </a:r>
            <a:r>
              <a:rPr lang="ar-SA" sz="2400" b="1" u="sng" dirty="0" smtClean="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نوعين </a:t>
            </a:r>
            <a:r>
              <a:rPr lang="ar-SA" sz="2400" b="1" u="sng"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cs typeface="Simplified Arabic" panose="02020603050405020304" pitchFamily="18" charset="-78"/>
              </a:rPr>
              <a:t>من النباتات، هما</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الحشائش والأشجار</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rgbClr val="7030A0"/>
                </a:solidFill>
                <a:effectLst>
                  <a:outerShdw dist="38100" dir="2640000" algn="bl" rotWithShape="0">
                    <a:schemeClr val="tx2">
                      <a:lumMod val="75000"/>
                    </a:schemeClr>
                  </a:outerShdw>
                </a:effectLst>
                <a:cs typeface="Simplified Arabic" panose="02020603050405020304" pitchFamily="18" charset="-78"/>
              </a:rPr>
              <a:t>في طبقة الحشائش والأعشاب، تسود النجيليات المعمرة، التي يزداد شبهها بالجفافيات، كلّما ابتعدت عن خط الاستواء، نحو الأقاليم الصحراوية الجافة، حول المدارَين.</a:t>
            </a: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يتراوح طول الحشائش ما بين بضعة سنتيمترات وعدة أمتار. ومن أمثلتها: عشبة الفيل التي قد يصل ارتفاعها إلى خمسة أمتار؛ وهي تنمو في السافانا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الرطبة.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5" name="Slide Number Placeholder 4"/>
          <p:cNvSpPr>
            <a:spLocks noGrp="1"/>
          </p:cNvSpPr>
          <p:nvPr>
            <p:ph type="sldNum" sz="quarter" idx="12"/>
          </p:nvPr>
        </p:nvSpPr>
        <p:spPr/>
        <p:txBody>
          <a:bodyPr/>
          <a:lstStyle/>
          <a:p>
            <a:fld id="{47C3B155-3F17-477D-A8D2-467C9B657E7F}" type="slidenum">
              <a:rPr lang="ar-EG" smtClean="0"/>
              <a:t>9</a:t>
            </a:fld>
            <a:endParaRPr lang="ar-EG"/>
          </a:p>
        </p:txBody>
      </p:sp>
    </p:spTree>
    <p:extLst>
      <p:ext uri="{BB962C8B-B14F-4D97-AF65-F5344CB8AC3E}">
        <p14:creationId xmlns:p14="http://schemas.microsoft.com/office/powerpoint/2010/main" val="274031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TotalTime>
  <Words>1518</Words>
  <Application>Microsoft Office PowerPoint</Application>
  <PresentationFormat>Custom</PresentationFormat>
  <Paragraphs>113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prof_azzashade18490@hotmail.com</dc:creator>
  <cp:lastModifiedBy>Dr.Azza</cp:lastModifiedBy>
  <cp:revision>164</cp:revision>
  <dcterms:created xsi:type="dcterms:W3CDTF">2019-04-09T17:17:47Z</dcterms:created>
  <dcterms:modified xsi:type="dcterms:W3CDTF">2020-04-01T05:17:35Z</dcterms:modified>
</cp:coreProperties>
</file>